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7" r:id="rId4"/>
    <p:sldMasterId id="2147483709" r:id="rId5"/>
  </p:sldMasterIdLst>
  <p:sldIdLst>
    <p:sldId id="256" r:id="rId6"/>
    <p:sldId id="258" r:id="rId7"/>
    <p:sldId id="271" r:id="rId8"/>
    <p:sldId id="269" r:id="rId9"/>
    <p:sldId id="270" r:id="rId10"/>
    <p:sldId id="265" r:id="rId11"/>
    <p:sldId id="266" r:id="rId12"/>
    <p:sldId id="272" r:id="rId13"/>
    <p:sldId id="267" r:id="rId14"/>
    <p:sldId id="262" r:id="rId15"/>
    <p:sldId id="268" r:id="rId16"/>
    <p:sldId id="273" r:id="rId17"/>
    <p:sldId id="264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6E830-094A-432A-918C-05762FD0B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1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C94B0C-E583-4EBB-93FB-FDE5E4E35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212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39D"/>
              </a:solidFill>
            </a:endParaRP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3C4E9-2226-491E-AB83-194FB10B8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15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AF458-6130-4027-A86E-1041BA05B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671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CF61-D309-41A2-B694-241BFC41B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9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A31022-BDEC-46B8-8765-00B832C01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00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60B44-6D40-4D02-8915-E9FBAFB2F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42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40103DD-B844-434F-923C-30ACA2DB3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932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2710FE-6700-47CD-8CE6-6FF2B9BC3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2549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7FD08-79CB-45A4-8098-4C9C8A272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827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2E2F0-1A6D-4BE8-9822-6582E9D67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198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C4980-4045-4D67-906B-60E6E3264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479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79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8363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FFF39D"/>
                </a:solidFill>
              </a:rPr>
              <a:pPr/>
              <a:t>6/18/2021</a:t>
            </a:fld>
            <a:endParaRPr lang="en-US">
              <a:solidFill>
                <a:srgbClr val="FFF39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FFF39D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563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8842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195400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4069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80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41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6384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1707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2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575F6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575F6D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C55BFB-C603-4BB2-8602-7F2863975A74}" type="slidenum">
              <a:rPr lang="en-US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13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90140F1-EF99-4874-9E89-80078C6B09BA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C6527B8-9664-49CD-BC78-FF4E52F11EA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0140F1-EF99-4874-9E89-80078C6B09BA}" type="datetimeFigureOut">
              <a:rPr lang="en-US" smtClean="0">
                <a:solidFill>
                  <a:srgbClr val="575F6D"/>
                </a:solidFill>
              </a:rPr>
              <a:pPr/>
              <a:t>6/18/2021</a:t>
            </a:fld>
            <a:endParaRPr lang="en-US">
              <a:solidFill>
                <a:srgbClr val="575F6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6527B8-9664-49CD-BC78-FF4E52F11E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6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19" Type="http://schemas.openxmlformats.org/officeDocument/2006/relationships/image" Target="../media/image13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CHỦ ĐỀ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NGUYÊN TỬ 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387493"/>
              </p:ext>
            </p:extLst>
          </p:nvPr>
        </p:nvGraphicFramePr>
        <p:xfrm>
          <a:off x="5562600" y="-152400"/>
          <a:ext cx="762000" cy="1005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3" imgW="317500" imgH="444500" progId="Equation.3">
                  <p:embed/>
                </p:oleObj>
              </mc:Choice>
              <mc:Fallback>
                <p:oleObj name="Equation" r:id="rId3" imgW="3175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-152400"/>
                        <a:ext cx="762000" cy="10052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241082"/>
              </p:ext>
            </p:extLst>
          </p:nvPr>
        </p:nvGraphicFramePr>
        <p:xfrm>
          <a:off x="6216983" y="984259"/>
          <a:ext cx="7620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5" imgW="304800" imgH="444500" progId="Equation.3">
                  <p:embed/>
                </p:oleObj>
              </mc:Choice>
              <mc:Fallback>
                <p:oleObj name="Equation" r:id="rId5" imgW="304800" imgH="444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983" y="984259"/>
                        <a:ext cx="762000" cy="11191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7285" y="107345"/>
            <a:ext cx="5472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1/ Công thức tính độ tan:           S = </a:t>
            </a:r>
            <a:endParaRPr kumimoji="0" lang="nl-N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172200" y="264"/>
            <a:ext cx="1905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100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04212" y="3934123"/>
            <a:ext cx="893978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dd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m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dm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m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ct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Hoặc m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dd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V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dd (ml)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D</a:t>
            </a:r>
            <a:r>
              <a:rPr kumimoji="0" lang="nl-NL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(g/ml)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 Mối liên hệ giữa độ tan của một chất và nồng độ phần trăm dung dịch bão hoà của chất đó ở một nhiệt độ xác định.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Cứ 100g dm hoà tan được Sg chất tan để tạo thành (100+S)g dung dịch bão hoà.</a:t>
            </a:r>
            <a:endParaRPr kumimoji="0" 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27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Vậy:  x(g)              //         y(g)           //                 100g            </a:t>
            </a:r>
            <a:endParaRPr kumimoji="0" lang="nl-N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672142"/>
              </p:ext>
            </p:extLst>
          </p:nvPr>
        </p:nvGraphicFramePr>
        <p:xfrm>
          <a:off x="4513403" y="2223930"/>
          <a:ext cx="1025817" cy="76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7" imgW="520926" imgH="393871" progId="Equation.3">
                  <p:embed/>
                </p:oleObj>
              </mc:Choice>
              <mc:Fallback>
                <p:oleObj name="Equation" r:id="rId7" imgW="520926" imgH="39387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403" y="2223930"/>
                        <a:ext cx="1025817" cy="764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968956"/>
              </p:ext>
            </p:extLst>
          </p:nvPr>
        </p:nvGraphicFramePr>
        <p:xfrm>
          <a:off x="7567104" y="2265225"/>
          <a:ext cx="1250154" cy="742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9" imgW="660400" imgH="393700" progId="Equation.3">
                  <p:embed/>
                </p:oleObj>
              </mc:Choice>
              <mc:Fallback>
                <p:oleObj name="Equation" r:id="rId9" imgW="6604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104" y="2265225"/>
                        <a:ext cx="1250154" cy="7428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96654" y="2372380"/>
            <a:ext cx="43444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3/ Công thức liên hệ: C% = </a:t>
            </a:r>
            <a:endParaRPr kumimoji="0" lang="nl-N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410200" y="2372380"/>
            <a:ext cx="23695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Hoặc   S  =  </a:t>
            </a:r>
            <a:endParaRPr kumimoji="0" lang="nl-N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04212" y="1282243"/>
            <a:ext cx="6272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27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2/ Công thức tính nồng độ %:      C%  = </a:t>
            </a:r>
            <a:endParaRPr kumimoji="0" lang="nl-NL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74378" y="1118331"/>
            <a:ext cx="14205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27000" fontAlgn="base">
              <a:spcBef>
                <a:spcPct val="0"/>
              </a:spcBef>
              <a:spcAft>
                <a:spcPct val="0"/>
              </a:spcAft>
            </a:pP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100%</a:t>
            </a:r>
            <a:endParaRPr lang="en-US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82" y="13855"/>
            <a:ext cx="8666018" cy="157889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Xác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định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tách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lạnh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2500g  dung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dịch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bão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hòa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ở 60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xuống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10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C. Cho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tan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ở  60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525g, ở 10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 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170g .</a:t>
            </a:r>
            <a:endParaRPr lang="en-US" sz="2800" dirty="0">
              <a:solidFill>
                <a:prstClr val="black"/>
              </a:solidFill>
              <a:latin typeface="Arial"/>
              <a:ea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286000"/>
            <a:ext cx="10058400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Ở 60</a:t>
            </a:r>
            <a:r>
              <a:rPr lang="en-US" sz="2400" baseline="30000" dirty="0">
                <a:solidFill>
                  <a:srgbClr val="262626"/>
                </a:solidFill>
                <a:latin typeface="Times New Roman"/>
                <a:ea typeface="Times New Roman"/>
              </a:rPr>
              <a:t>0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C,  </a:t>
            </a:r>
            <a:endParaRPr lang="en-US" sz="2400" dirty="0" smtClean="0">
              <a:solidFill>
                <a:srgbClr val="262626"/>
              </a:solidFill>
              <a:latin typeface="Times New Roman"/>
              <a:ea typeface="Times New Roman"/>
            </a:endParaRPr>
          </a:p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100g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hòa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tan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được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525g AgNO3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tạo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625g 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dAgNO</a:t>
            </a:r>
            <a:r>
              <a:rPr lang="en-US" sz="2400" baseline="-250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3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             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               </a:t>
            </a:r>
            <a:endParaRPr lang="en-US" sz="2400" dirty="0" smtClean="0">
              <a:solidFill>
                <a:srgbClr val="262626"/>
              </a:solidFill>
              <a:latin typeface="Times New Roman"/>
              <a:ea typeface="Times New Roman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 x g                                     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yg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                  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2500g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dd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AgNO3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solidFill>
                  <a:srgbClr val="262626"/>
                </a:solidFill>
                <a:latin typeface="Times New Roman"/>
                <a:ea typeface="Times New Roman"/>
              </a:rPr>
              <a:t>khối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lượng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: 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x =(2500.100) : 625 = 400g</a:t>
            </a:r>
          </a:p>
          <a:p>
            <a:r>
              <a:rPr lang="en-US" sz="2400" dirty="0" err="1" smtClean="0">
                <a:solidFill>
                  <a:srgbClr val="262626"/>
                </a:solidFill>
                <a:latin typeface="Times New Roman"/>
                <a:ea typeface="Times New Roman"/>
              </a:rPr>
              <a:t>khối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lượng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bạc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nitrat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tan ở 60</a:t>
            </a:r>
            <a:r>
              <a:rPr lang="en-US" sz="2400" baseline="30000" dirty="0">
                <a:solidFill>
                  <a:srgbClr val="262626"/>
                </a:solidFill>
                <a:latin typeface="Times New Roman"/>
                <a:ea typeface="Times New Roman"/>
              </a:rPr>
              <a:t>0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C:  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y=(2500×525): 625=2100g                 </a:t>
            </a:r>
          </a:p>
          <a:p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Ở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10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độ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C,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100g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hòa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tan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được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170gAgNO</a:t>
            </a:r>
            <a:r>
              <a:rPr lang="en-US" sz="2400" baseline="-250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3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                 </a:t>
            </a:r>
            <a:endParaRPr lang="en-US" sz="2400" dirty="0" smtClean="0">
              <a:solidFill>
                <a:srgbClr val="262626"/>
              </a:solidFill>
              <a:latin typeface="Times New Roman"/>
              <a:ea typeface="Times New Roman"/>
            </a:endParaRPr>
          </a:p>
          <a:p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                  400g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</a:t>
            </a:r>
            <a:r>
              <a:rPr lang="en-US" sz="2400" dirty="0" err="1" smtClean="0">
                <a:solidFill>
                  <a:srgbClr val="262626"/>
                </a:solidFill>
                <a:latin typeface="Times New Roman"/>
                <a:ea typeface="Times New Roman"/>
              </a:rPr>
              <a:t>nước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                            </a:t>
            </a:r>
            <a:r>
              <a:rPr lang="en-US" sz="2400" dirty="0" err="1" smtClean="0">
                <a:solidFill>
                  <a:srgbClr val="262626"/>
                </a:solidFill>
                <a:latin typeface="Times New Roman"/>
                <a:ea typeface="Times New Roman"/>
              </a:rPr>
              <a:t>zg</a:t>
            </a:r>
            <a:endParaRPr lang="en-US" sz="2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          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khối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lượng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bạc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Times New Roman"/>
                <a:ea typeface="Times New Roman"/>
              </a:rPr>
              <a:t>nitrat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 tan ở 10</a:t>
            </a:r>
            <a:r>
              <a:rPr lang="en-US" sz="2400" baseline="30000" dirty="0">
                <a:solidFill>
                  <a:srgbClr val="262626"/>
                </a:solidFill>
                <a:latin typeface="Times New Roman"/>
                <a:ea typeface="Times New Roman"/>
              </a:rPr>
              <a:t>0 </a:t>
            </a:r>
            <a:r>
              <a:rPr lang="en-US" sz="2400" dirty="0">
                <a:solidFill>
                  <a:srgbClr val="262626"/>
                </a:solidFill>
                <a:latin typeface="Times New Roman"/>
                <a:ea typeface="Times New Roman"/>
              </a:rPr>
              <a:t>C:  z</a:t>
            </a:r>
            <a:r>
              <a:rPr lang="en-US" sz="2400" dirty="0" smtClean="0">
                <a:solidFill>
                  <a:srgbClr val="262626"/>
                </a:solidFill>
                <a:latin typeface="Times New Roman"/>
                <a:ea typeface="Times New Roman"/>
              </a:rPr>
              <a:t>=(400×170):100=680g                          </a:t>
            </a:r>
            <a:r>
              <a:rPr lang="en-US" sz="2400" dirty="0" smtClean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m</a:t>
            </a:r>
            <a:r>
              <a:rPr lang="en-US" sz="2400" baseline="-25000" dirty="0" smtClean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AgNO3</a:t>
            </a:r>
            <a:r>
              <a:rPr lang="en-US" sz="2400" dirty="0" smtClean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tách</a:t>
            </a:r>
            <a:r>
              <a:rPr lang="en-US" sz="2400" dirty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ra</a:t>
            </a:r>
            <a:r>
              <a:rPr lang="en-US" sz="2400" dirty="0" smtClean="0">
                <a:solidFill>
                  <a:srgbClr val="262626"/>
                </a:solidFill>
                <a:latin typeface="Arial"/>
                <a:ea typeface="Times New Roman"/>
                <a:cs typeface="Times New Roman"/>
              </a:rPr>
              <a:t> = 2100-680 = 1420g</a:t>
            </a:r>
            <a:r>
              <a:rPr lang="en-US" sz="2400" dirty="0">
                <a:solidFill>
                  <a:srgbClr val="262626"/>
                </a:solidFill>
                <a:latin typeface="Arial"/>
                <a:ea typeface="Times New Roman"/>
              </a:rPr>
              <a:t>	 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02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782" y="13855"/>
            <a:ext cx="8666018" cy="157889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3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Xác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định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tách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lạnh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800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</a:rPr>
              <a:t>2500g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dung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dịch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bão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hòa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ở 60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xuống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10</a:t>
            </a:r>
            <a:r>
              <a:rPr lang="en-US" sz="2800" baseline="30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C. Cho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độ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tan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AgNO</a:t>
            </a:r>
            <a:r>
              <a:rPr lang="en-US" sz="2800" baseline="-25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ở 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60</a:t>
            </a:r>
            <a:r>
              <a:rPr lang="en-US" sz="2800" baseline="30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525g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, ở 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10</a:t>
            </a:r>
            <a:r>
              <a:rPr lang="en-US" sz="2800" baseline="30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C  </a:t>
            </a:r>
            <a:r>
              <a:rPr lang="en-US" sz="2800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170g 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dirty="0">
              <a:solidFill>
                <a:prstClr val="black"/>
              </a:solidFill>
              <a:latin typeface="Arial"/>
              <a:ea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82" y="16002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Ở 60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C, 100g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--- 525g AgNO</a:t>
            </a:r>
            <a:r>
              <a:rPr lang="en-US" sz="2800" baseline="-25000" dirty="0" smtClean="0"/>
              <a:t>3 </a:t>
            </a:r>
            <a:r>
              <a:rPr lang="en-US" sz="2800" dirty="0" smtClean="0"/>
              <a:t>--- 625g </a:t>
            </a:r>
            <a:r>
              <a:rPr lang="en-US" sz="2800" dirty="0" err="1" smtClean="0"/>
              <a:t>dd</a:t>
            </a:r>
            <a:r>
              <a:rPr lang="en-US" sz="2800" dirty="0" smtClean="0"/>
              <a:t> AgNO</a:t>
            </a:r>
            <a:r>
              <a:rPr lang="en-US" sz="2800" baseline="-25000" dirty="0" smtClean="0"/>
              <a:t>3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209795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x? g                 </a:t>
            </a:r>
            <a:r>
              <a:rPr lang="en-US" sz="2800" dirty="0" err="1" smtClean="0"/>
              <a:t>y?g</a:t>
            </a:r>
            <a:r>
              <a:rPr lang="en-US" sz="2800" dirty="0" smtClean="0"/>
              <a:t>                   2500gdd AgNO</a:t>
            </a:r>
            <a:r>
              <a:rPr lang="en-US" sz="2800" baseline="-25000" dirty="0" smtClean="0"/>
              <a:t>3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1564" y="27432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m (H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O) = x = 2500.100/625 = 400g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4290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 m (AgNO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) = y = 2500.525/625 = 2100g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0782" y="42672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Ở 10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C, 100g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--- 170g AgNO</a:t>
            </a:r>
            <a:r>
              <a:rPr lang="en-US" sz="2800" baseline="-25000" dirty="0" smtClean="0"/>
              <a:t>3 </a:t>
            </a:r>
            <a:r>
              <a:rPr lang="en-US" sz="2800" dirty="0" smtClean="0"/>
              <a:t>--- 270g </a:t>
            </a:r>
            <a:r>
              <a:rPr lang="en-US" sz="2800" dirty="0" err="1" smtClean="0"/>
              <a:t>dd</a:t>
            </a:r>
            <a:r>
              <a:rPr lang="en-US" sz="2800" dirty="0" smtClean="0"/>
              <a:t> AgNO</a:t>
            </a:r>
            <a:r>
              <a:rPr lang="en-US" sz="2800" baseline="-25000" dirty="0" smtClean="0"/>
              <a:t>3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392382" y="478024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400g                  </a:t>
            </a:r>
            <a:r>
              <a:rPr lang="en-US" sz="2800" dirty="0" err="1" smtClean="0"/>
              <a:t>z?g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066800" y="5303460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</a:t>
            </a:r>
            <a:r>
              <a:rPr lang="en-US" sz="2800" baseline="30000" dirty="0" smtClean="0"/>
              <a:t>’  </a:t>
            </a:r>
            <a:r>
              <a:rPr lang="en-US" sz="2800" baseline="-25000" dirty="0" smtClean="0"/>
              <a:t>(AgNO3)</a:t>
            </a:r>
            <a:r>
              <a:rPr lang="en-US" sz="2800" dirty="0" smtClean="0"/>
              <a:t>  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= z = 400.170/100 = 680 (g)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6096000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</a:t>
            </a:r>
            <a:r>
              <a:rPr lang="en-US" sz="2800" baseline="30000" dirty="0" smtClean="0"/>
              <a:t>   </a:t>
            </a:r>
            <a:r>
              <a:rPr lang="en-US" sz="2800" baseline="-25000" dirty="0" smtClean="0"/>
              <a:t>(AgNO3) </a:t>
            </a:r>
            <a:r>
              <a:rPr lang="en-US" sz="2800" baseline="-25000" dirty="0" err="1" smtClean="0"/>
              <a:t>tách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 </a:t>
            </a:r>
            <a:r>
              <a:rPr lang="en-US" sz="2800" baseline="-25000" dirty="0" smtClean="0"/>
              <a:t> </a:t>
            </a:r>
            <a:r>
              <a:rPr lang="en-US" sz="2800" dirty="0" smtClean="0"/>
              <a:t>= 2100 - 680  = 1420 (g)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38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2400"/>
            <a:ext cx="8458200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127635" algn="just">
              <a:spcBef>
                <a:spcPts val="350"/>
              </a:spcBef>
              <a:spcAft>
                <a:spcPts val="350"/>
              </a:spcAft>
            </a:pP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Ở 40</a:t>
            </a:r>
            <a:r>
              <a:rPr lang="nl-NL" sz="2800" baseline="30000" dirty="0" smtClean="0">
                <a:effectLst/>
                <a:latin typeface="Times New Roman"/>
                <a:ea typeface="Times New Roman"/>
                <a:cs typeface="Times New Roman"/>
              </a:rPr>
              <a:t>0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C, độ tan của K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 là 15g. Hãy tính nồng độ phần trăm của dung dịch K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 bão hoà ở nhiệt độ này?</a:t>
            </a:r>
            <a:endParaRPr lang="en-US" sz="2800" dirty="0" smtClean="0">
              <a:effectLst/>
              <a:latin typeface=".VnTime"/>
              <a:ea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82" y="16002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Ở 40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C, 100g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--- 15g 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SO</a:t>
            </a:r>
            <a:r>
              <a:rPr lang="en-US" sz="2800" baseline="-25000" dirty="0" smtClean="0"/>
              <a:t>4 </a:t>
            </a:r>
            <a:r>
              <a:rPr lang="en-US" sz="2800" dirty="0" smtClean="0"/>
              <a:t>--- 115g </a:t>
            </a:r>
            <a:r>
              <a:rPr lang="en-US" sz="2800" dirty="0" err="1" smtClean="0"/>
              <a:t>dd</a:t>
            </a:r>
            <a:r>
              <a:rPr lang="en-US" sz="2800" dirty="0" smtClean="0"/>
              <a:t> 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SO</a:t>
            </a:r>
            <a:r>
              <a:rPr lang="en-US" sz="2800" baseline="-25000" dirty="0" smtClean="0"/>
              <a:t>4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2895600"/>
            <a:ext cx="9428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C% =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3837709" y="2695872"/>
                <a:ext cx="4163291" cy="9105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115</m:t>
                          </m:r>
                        </m:den>
                      </m:f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100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%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13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04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%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7709" y="2695872"/>
                <a:ext cx="4163291" cy="91050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219200" y="2708657"/>
                <a:ext cx="2971800" cy="989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 (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𝑐𝑡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𝑑𝑑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.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100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%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708657"/>
                <a:ext cx="2971800" cy="989438"/>
              </a:xfrm>
              <a:prstGeom prst="rect">
                <a:avLst/>
              </a:prstGeom>
              <a:blipFill rotWithShape="1">
                <a:blip r:embed="rId3"/>
                <a:stretch>
                  <a:fillRect r="-3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36864" y="4267200"/>
                <a:ext cx="8911936" cy="9177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á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h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:   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%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=</m:t>
                      </m:r>
                      <m:f>
                        <m:f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00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.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15</m:t>
                          </m:r>
                        </m:den>
                      </m:f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13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04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(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% 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64" y="4267200"/>
                <a:ext cx="8911936" cy="9177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103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836" y="67270"/>
            <a:ext cx="8652164" cy="18158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127635" algn="just">
              <a:spcBef>
                <a:spcPts val="350"/>
              </a:spcBef>
              <a:spcAft>
                <a:spcPts val="350"/>
              </a:spcAft>
            </a:pP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Tính độ tan của Na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 ở 10</a:t>
            </a:r>
            <a:r>
              <a:rPr lang="nl-NL" sz="2800" baseline="30000" dirty="0" smtClean="0">
                <a:effectLst/>
                <a:latin typeface="Times New Roman"/>
                <a:ea typeface="Times New Roman"/>
                <a:cs typeface="Times New Roman"/>
              </a:rPr>
              <a:t>0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C và nồng độ phần trăm của dung dịch bão hoà Na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 ở nhiệt độ này. Biết rằng ở 10</a:t>
            </a:r>
            <a:r>
              <a:rPr lang="nl-NL" sz="2800" baseline="30000" dirty="0" smtClean="0">
                <a:effectLst/>
                <a:latin typeface="Times New Roman"/>
                <a:ea typeface="Times New Roman"/>
                <a:cs typeface="Times New Roman"/>
              </a:rPr>
              <a:t>0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C khi hoà tan 7,2g Na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 vào 80g H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O thì được dung dịch bão hoà Na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2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SO</a:t>
            </a:r>
            <a:r>
              <a:rPr lang="nl-NL" sz="2800" baseline="-25000" dirty="0" smtClean="0">
                <a:effectLst/>
                <a:latin typeface="Times New Roman"/>
                <a:ea typeface="Times New Roman"/>
                <a:cs typeface="Times New Roman"/>
              </a:rPr>
              <a:t>4</a:t>
            </a:r>
            <a:r>
              <a:rPr lang="nl-NL" sz="2800" dirty="0" smtClean="0">
                <a:effectLst/>
                <a:latin typeface="Times New Roman"/>
                <a:ea typeface="Times New Roman"/>
                <a:cs typeface="Times New Roman"/>
              </a:rPr>
              <a:t>.</a:t>
            </a:r>
            <a:endParaRPr lang="en-US" sz="2800" dirty="0" smtClean="0">
              <a:effectLst/>
              <a:latin typeface=".VnTime"/>
              <a:ea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426028" y="2057401"/>
                <a:ext cx="2933700" cy="778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 smtClean="0">
                    <a:solidFill>
                      <a:prstClr val="black"/>
                    </a:solidFill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(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𝑐𝑡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𝑑𝑚</m:t>
                        </m:r>
                        <m:r>
                          <a:rPr lang="en-US" sz="28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.100=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28" y="2057401"/>
                <a:ext cx="2933700" cy="778675"/>
              </a:xfrm>
              <a:prstGeom prst="rect">
                <a:avLst/>
              </a:prstGeom>
              <a:blipFill rotWithShape="1">
                <a:blip r:embed="rId2"/>
                <a:stretch>
                  <a:fillRect l="-4366" r="-3742" b="-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169228" y="2057400"/>
                <a:ext cx="2933700" cy="703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7,2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80</m:t>
                        </m:r>
                      </m:den>
                    </m:f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</a:rPr>
                      <m:t>.100=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9(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𝑔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/>
                      </a:rPr>
                      <m:t>) 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9228" y="2057400"/>
                <a:ext cx="2933700" cy="703911"/>
              </a:xfrm>
              <a:prstGeom prst="rect">
                <a:avLst/>
              </a:prstGeom>
              <a:blipFill rotWithShape="1">
                <a:blip r:embed="rId3"/>
                <a:stretch>
                  <a:fillRect l="-4366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155864" y="3048001"/>
                <a:ext cx="8911936" cy="9177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% =</m:t>
                      </m:r>
                      <m:f>
                        <m:f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100+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𝑆</m:t>
                          </m:r>
                        </m:den>
                      </m:f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00.9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100+9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=8,3 (%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64" y="3048001"/>
                <a:ext cx="8911936" cy="91775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0" y="4183650"/>
            <a:ext cx="9507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/>
            <a:r>
              <a:rPr lang="en-US" sz="2800" dirty="0" smtClean="0">
                <a:solidFill>
                  <a:srgbClr val="00B0F0"/>
                </a:solidFill>
              </a:rPr>
              <a:t>Ở 10</a:t>
            </a:r>
            <a:r>
              <a:rPr lang="en-US" sz="2800" baseline="30000" dirty="0" smtClean="0">
                <a:solidFill>
                  <a:srgbClr val="00B0F0"/>
                </a:solidFill>
              </a:rPr>
              <a:t>0</a:t>
            </a:r>
            <a:r>
              <a:rPr lang="en-US" sz="2800" dirty="0" smtClean="0">
                <a:solidFill>
                  <a:srgbClr val="00B0F0"/>
                </a:solidFill>
              </a:rPr>
              <a:t>c, 80g </a:t>
            </a:r>
            <a:r>
              <a:rPr lang="en-US" sz="2800" dirty="0" err="1" smtClean="0">
                <a:solidFill>
                  <a:srgbClr val="00B0F0"/>
                </a:solidFill>
              </a:rPr>
              <a:t>nước</a:t>
            </a:r>
            <a:r>
              <a:rPr lang="en-US" sz="2800" dirty="0" smtClean="0">
                <a:solidFill>
                  <a:srgbClr val="00B0F0"/>
                </a:solidFill>
              </a:rPr>
              <a:t>  ----7, 2g Na</a:t>
            </a:r>
            <a:r>
              <a:rPr lang="en-US" sz="2800" baseline="-25000" dirty="0" smtClean="0">
                <a:solidFill>
                  <a:srgbClr val="00B0F0"/>
                </a:solidFill>
              </a:rPr>
              <a:t>2</a:t>
            </a:r>
            <a:r>
              <a:rPr lang="en-US" sz="2800" dirty="0" smtClean="0">
                <a:solidFill>
                  <a:srgbClr val="00B0F0"/>
                </a:solidFill>
              </a:rPr>
              <a:t>SO</a:t>
            </a:r>
            <a:r>
              <a:rPr lang="en-US" sz="2800" baseline="-25000" dirty="0" smtClean="0">
                <a:solidFill>
                  <a:srgbClr val="00B0F0"/>
                </a:solidFill>
              </a:rPr>
              <a:t>4</a:t>
            </a:r>
            <a:r>
              <a:rPr lang="en-US" sz="2800" dirty="0" smtClean="0">
                <a:solidFill>
                  <a:srgbClr val="00B0F0"/>
                </a:solidFill>
              </a:rPr>
              <a:t> -----87,2 g </a:t>
            </a:r>
            <a:r>
              <a:rPr lang="en-US" sz="2800" dirty="0" err="1" smtClean="0">
                <a:solidFill>
                  <a:srgbClr val="00B0F0"/>
                </a:solidFill>
              </a:rPr>
              <a:t>dd</a:t>
            </a:r>
            <a:r>
              <a:rPr lang="en-US" sz="2800" dirty="0" smtClean="0">
                <a:solidFill>
                  <a:srgbClr val="00B0F0"/>
                </a:solidFill>
              </a:rPr>
              <a:t> Na</a:t>
            </a:r>
            <a:r>
              <a:rPr lang="en-US" sz="2800" baseline="-25000" dirty="0" smtClean="0">
                <a:solidFill>
                  <a:srgbClr val="00B0F0"/>
                </a:solidFill>
              </a:rPr>
              <a:t>2</a:t>
            </a:r>
            <a:r>
              <a:rPr lang="en-US" sz="2800" dirty="0" smtClean="0">
                <a:solidFill>
                  <a:srgbClr val="00B0F0"/>
                </a:solidFill>
              </a:rPr>
              <a:t>SO</a:t>
            </a:r>
            <a:r>
              <a:rPr lang="en-US" sz="2800" baseline="-25000" dirty="0" smtClean="0">
                <a:solidFill>
                  <a:srgbClr val="00B0F0"/>
                </a:solidFill>
              </a:rPr>
              <a:t>4</a:t>
            </a:r>
            <a:endParaRPr lang="en-US" sz="2800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245919" y="5905612"/>
                <a:ext cx="8911936" cy="947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𝐶</m:t>
                      </m:r>
                      <m:r>
                        <a:rPr lang="en-US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% =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𝑐𝑡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𝑑𝑑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. 100%</m:t>
                      </m:r>
                      <m:r>
                        <a:rPr lang="en-US" sz="2800" i="1">
                          <a:solidFill>
                            <a:srgbClr val="00B0F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7,2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B0F0"/>
                              </a:solidFill>
                              <a:latin typeface="Cambria Math"/>
                            </a:rPr>
                            <m:t>87,2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.100%=8,3 (%</m:t>
                      </m:r>
                      <m:r>
                        <a:rPr lang="en-US" sz="2800" i="1">
                          <a:solidFill>
                            <a:srgbClr val="00B0F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B0F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19" y="5905612"/>
                <a:ext cx="8911936" cy="9473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312719" y="4786323"/>
            <a:ext cx="9507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/>
            <a:r>
              <a:rPr lang="en-US" sz="2800" dirty="0" smtClean="0">
                <a:solidFill>
                  <a:srgbClr val="00B0F0"/>
                </a:solidFill>
              </a:rPr>
              <a:t>100g </a:t>
            </a:r>
            <a:r>
              <a:rPr lang="en-US" sz="2800" dirty="0" err="1" smtClean="0">
                <a:solidFill>
                  <a:srgbClr val="00B0F0"/>
                </a:solidFill>
              </a:rPr>
              <a:t>nước</a:t>
            </a:r>
            <a:r>
              <a:rPr lang="en-US" sz="2800" dirty="0" smtClean="0">
                <a:solidFill>
                  <a:srgbClr val="00B0F0"/>
                </a:solidFill>
              </a:rPr>
              <a:t>  ----x? gNa</a:t>
            </a:r>
            <a:r>
              <a:rPr lang="en-US" sz="2800" baseline="-25000" dirty="0" smtClean="0">
                <a:solidFill>
                  <a:srgbClr val="00B0F0"/>
                </a:solidFill>
              </a:rPr>
              <a:t>2</a:t>
            </a:r>
            <a:r>
              <a:rPr lang="en-US" sz="2800" dirty="0" smtClean="0">
                <a:solidFill>
                  <a:srgbClr val="00B0F0"/>
                </a:solidFill>
              </a:rPr>
              <a:t>SO</a:t>
            </a:r>
            <a:r>
              <a:rPr lang="en-US" sz="2800" baseline="-25000" dirty="0" smtClean="0">
                <a:solidFill>
                  <a:srgbClr val="00B0F0"/>
                </a:solidFill>
              </a:rPr>
              <a:t>4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1" y="5344180"/>
            <a:ext cx="9507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/>
            <a:r>
              <a:rPr lang="en-US" sz="2800" dirty="0" smtClean="0">
                <a:solidFill>
                  <a:srgbClr val="00B0F0"/>
                </a:solidFill>
              </a:rPr>
              <a:t>S = x = 100. 7,2/ 80 = 9 (g)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3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5943600" cy="685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CẤU TẠO NGUYÊN </a:t>
            </a:r>
            <a:r>
              <a:rPr lang="en-US" b="1" dirty="0" smtClean="0">
                <a:solidFill>
                  <a:schemeClr val="tx1"/>
                </a:solidFill>
              </a:rPr>
              <a:t>TỬ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143000"/>
          <a:ext cx="8001000" cy="4241800"/>
        </p:xfrm>
        <a:graphic>
          <a:graphicData uri="http://schemas.openxmlformats.org/drawingml/2006/table">
            <a:tbl>
              <a:tblPr/>
              <a:tblGrid>
                <a:gridCol w="2000250"/>
                <a:gridCol w="2000250"/>
                <a:gridCol w="2000250"/>
                <a:gridCol w="2000250"/>
              </a:tblGrid>
              <a:tr h="10604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1371600" algn="l"/>
                          <a:tab pos="2743200" algn="l"/>
                          <a:tab pos="4114800" algn="l"/>
                        </a:tabLst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106045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Điện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tích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(q)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Khối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lượng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(m)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556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57" name="Rectangle 1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4" name="Object 13"/>
          <p:cNvGraphicFramePr>
            <a:graphicFrameLocks noChangeAspect="1"/>
          </p:cNvGraphicFramePr>
          <p:nvPr/>
        </p:nvGraphicFramePr>
        <p:xfrm>
          <a:off x="2514600" y="3392488"/>
          <a:ext cx="1782763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quation" r:id="rId3" imgW="965200" imgH="482600" progId="Equation.DSMT4">
                  <p:embed/>
                </p:oleObj>
              </mc:Choice>
              <mc:Fallback>
                <p:oleObj name="Equation" r:id="rId3" imgW="9652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92488"/>
                        <a:ext cx="1782763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9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5" name="Object 15"/>
          <p:cNvGraphicFramePr>
            <a:graphicFrameLocks noChangeAspect="1"/>
          </p:cNvGraphicFramePr>
          <p:nvPr/>
        </p:nvGraphicFramePr>
        <p:xfrm>
          <a:off x="4876800" y="3733800"/>
          <a:ext cx="7810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Equation" r:id="rId5" imgW="393529" imgH="228501" progId="Equation.DSMT4">
                  <p:embed/>
                </p:oleObj>
              </mc:Choice>
              <mc:Fallback>
                <p:oleObj name="Equation" r:id="rId5" imgW="393529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733800"/>
                        <a:ext cx="7810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6" name="Object 17"/>
          <p:cNvGraphicFramePr>
            <a:graphicFrameLocks noChangeAspect="1"/>
          </p:cNvGraphicFramePr>
          <p:nvPr/>
        </p:nvGraphicFramePr>
        <p:xfrm>
          <a:off x="6456363" y="4545013"/>
          <a:ext cx="17526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Equation" r:id="rId7" imgW="1054100" imgH="241300" progId="Equation.DSMT4">
                  <p:embed/>
                </p:oleObj>
              </mc:Choice>
              <mc:Fallback>
                <p:oleObj name="Equation" r:id="rId7" imgW="10541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4545013"/>
                        <a:ext cx="1752600" cy="395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3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7" name="Object 19"/>
          <p:cNvGraphicFramePr>
            <a:graphicFrameLocks noChangeAspect="1"/>
          </p:cNvGraphicFramePr>
          <p:nvPr/>
        </p:nvGraphicFramePr>
        <p:xfrm>
          <a:off x="6453188" y="4953000"/>
          <a:ext cx="17526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quation" r:id="rId9" imgW="952087" imgH="228501" progId="Equation.DSMT4">
                  <p:embed/>
                </p:oleObj>
              </mc:Choice>
              <mc:Fallback>
                <p:oleObj name="Equation" r:id="rId9" imgW="952087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4953000"/>
                        <a:ext cx="17526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5" name="Rectangle 2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8" name="Object 21"/>
          <p:cNvGraphicFramePr>
            <a:graphicFrameLocks noChangeAspect="1"/>
          </p:cNvGraphicFramePr>
          <p:nvPr/>
        </p:nvGraphicFramePr>
        <p:xfrm>
          <a:off x="2425700" y="4572000"/>
          <a:ext cx="19192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quation" r:id="rId11" imgW="1295400" imgH="254000" progId="Equation.DSMT4">
                  <p:embed/>
                </p:oleObj>
              </mc:Choice>
              <mc:Fallback>
                <p:oleObj name="Equation" r:id="rId11" imgW="12954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4572000"/>
                        <a:ext cx="19192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7" name="Rectangle 2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79" name="Object 23"/>
          <p:cNvGraphicFramePr>
            <a:graphicFrameLocks noChangeAspect="1"/>
          </p:cNvGraphicFramePr>
          <p:nvPr/>
        </p:nvGraphicFramePr>
        <p:xfrm>
          <a:off x="2479675" y="4876800"/>
          <a:ext cx="10255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Equation" r:id="rId13" imgW="533169" imgH="241195" progId="Equation.DSMT4">
                  <p:embed/>
                </p:oleObj>
              </mc:Choice>
              <mc:Fallback>
                <p:oleObj name="Equation" r:id="rId13" imgW="533169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4876800"/>
                        <a:ext cx="10255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9" name="Rectangle 2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570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80" name="Object 27"/>
          <p:cNvGraphicFramePr>
            <a:graphicFrameLocks noChangeAspect="1"/>
          </p:cNvGraphicFramePr>
          <p:nvPr/>
        </p:nvGraphicFramePr>
        <p:xfrm>
          <a:off x="4360863" y="4568825"/>
          <a:ext cx="20193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Equation" r:id="rId15" imgW="1295400" imgH="241300" progId="Equation.DSMT4">
                  <p:embed/>
                </p:oleObj>
              </mc:Choice>
              <mc:Fallback>
                <p:oleObj name="Equation" r:id="rId15" imgW="12954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4568825"/>
                        <a:ext cx="20193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2" name="Rectangle 3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81" name="Object 29"/>
          <p:cNvGraphicFramePr>
            <a:graphicFrameLocks noChangeAspect="1"/>
          </p:cNvGraphicFramePr>
          <p:nvPr/>
        </p:nvGraphicFramePr>
        <p:xfrm>
          <a:off x="4613275" y="4876800"/>
          <a:ext cx="10255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" name="Equation" r:id="rId17" imgW="533169" imgH="241195" progId="Equation.DSMT4">
                  <p:embed/>
                </p:oleObj>
              </mc:Choice>
              <mc:Fallback>
                <p:oleObj name="Equation" r:id="rId17" imgW="533169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275" y="4876800"/>
                        <a:ext cx="10255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1"/>
          <p:cNvGraphicFramePr>
            <a:graphicFrameLocks noChangeAspect="1"/>
          </p:cNvGraphicFramePr>
          <p:nvPr/>
        </p:nvGraphicFramePr>
        <p:xfrm>
          <a:off x="6477000" y="3429000"/>
          <a:ext cx="19510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18" imgW="1016000" imgH="482600" progId="Equation.DSMT4">
                  <p:embed/>
                </p:oleObj>
              </mc:Choice>
              <mc:Fallback>
                <p:oleObj name="Equation" r:id="rId18" imgW="10160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29000"/>
                        <a:ext cx="19510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257550" y="1487488"/>
            <a:ext cx="2133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FFF39D">
                    <a:lumMod val="75000"/>
                  </a:srgbClr>
                </a:solidFill>
                <a:latin typeface="Arial" charset="0"/>
                <a:cs typeface="Arial" charset="0"/>
              </a:rPr>
              <a:t>HẠT NHÂN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35688" y="1376363"/>
            <a:ext cx="251460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FFF39D">
                    <a:lumMod val="75000"/>
                  </a:srgbClr>
                </a:solidFill>
                <a:latin typeface="Arial" charset="0"/>
                <a:cs typeface="Arial" charset="0"/>
              </a:rPr>
              <a:t>VỎ NGUYÊN TỬ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441575" y="2509838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FF0000"/>
                </a:solidFill>
                <a:latin typeface="Arial" charset="0"/>
                <a:cs typeface="Arial" charset="0"/>
              </a:rPr>
              <a:t>PROTON (p)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425950" y="2509838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FF0000"/>
                </a:solidFill>
                <a:latin typeface="Arial" charset="0"/>
                <a:cs typeface="Arial" charset="0"/>
              </a:rPr>
              <a:t>NƠTRON (n)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208713" y="2346325"/>
            <a:ext cx="2362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FF0000"/>
                </a:solidFill>
                <a:latin typeface="Arial" charset="0"/>
                <a:cs typeface="Arial" charset="0"/>
              </a:rPr>
              <a:t>ELECTRON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FF0000"/>
                </a:solidFill>
                <a:latin typeface="Arial" charset="0"/>
                <a:cs typeface="Arial" charset="0"/>
              </a:rPr>
              <a:t>(e)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813050" y="5834742"/>
            <a:ext cx="2794000" cy="800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sô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́ p = </a:t>
            </a:r>
            <a:r>
              <a:rPr lang="en-US" alt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sô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́ e</a:t>
            </a:r>
            <a:r>
              <a:rPr lang="en-US" altLang="en-US" sz="30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endParaRPr lang="en-US" alt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endParaRPr lang="en-US" altLang="en-US" sz="3200" dirty="0">
              <a:solidFill>
                <a:prstClr val="black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</a:pPr>
            <a:endParaRPr lang="en-US" altLang="en-US" sz="32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5704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2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7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CẤU TẠO NGUYÊN TỬ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04200" cy="990600"/>
          </a:xfrm>
        </p:spPr>
        <p:txBody>
          <a:bodyPr/>
          <a:lstStyle/>
          <a:p>
            <a:r>
              <a:rPr lang="en-US" dirty="0" smtClean="0"/>
              <a:t>TỔNG SỐ HẠT </a:t>
            </a:r>
            <a:r>
              <a:rPr lang="en-US" dirty="0" smtClean="0">
                <a:latin typeface="Times New Roman"/>
                <a:cs typeface="Times New Roman"/>
              </a:rPr>
              <a:t>∑ = p + n + e = p +n +p=  2p +n  = 2e +n 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2667000"/>
            <a:ext cx="7467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E8637"/>
              </a:buClr>
            </a:pPr>
            <a:r>
              <a:rPr lang="en-US" dirty="0" err="1" smtClean="0">
                <a:solidFill>
                  <a:prstClr val="black"/>
                </a:solidFill>
              </a:rPr>
              <a:t>Tổng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số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hạt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mang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điện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∑ = p + e  = 2p  = 2e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3429000"/>
            <a:ext cx="7467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E8637"/>
              </a:buClr>
            </a:pPr>
            <a:r>
              <a:rPr lang="en-US" dirty="0" err="1" smtClean="0">
                <a:solidFill>
                  <a:prstClr val="black"/>
                </a:solidFill>
              </a:rPr>
              <a:t>Số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hạt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mang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điện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en-US" dirty="0" err="1" smtClean="0">
                <a:solidFill>
                  <a:prstClr val="black"/>
                </a:solidFill>
                <a:latin typeface="Times New Roman"/>
                <a:cs typeface="Times New Roman"/>
              </a:rPr>
              <a:t>dương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 =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57200" y="4114800"/>
            <a:ext cx="7467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E8637"/>
              </a:buClr>
            </a:pPr>
            <a:r>
              <a:rPr lang="en-US" dirty="0" err="1" smtClean="0">
                <a:solidFill>
                  <a:prstClr val="black"/>
                </a:solidFill>
              </a:rPr>
              <a:t>Số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hạt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mang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điện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âm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= </a:t>
            </a:r>
            <a:r>
              <a:rPr lang="en-US" dirty="0">
                <a:solidFill>
                  <a:prstClr val="black"/>
                </a:solidFill>
                <a:latin typeface="Times New Roman"/>
                <a:cs typeface="Times New Roman"/>
              </a:rPr>
              <a:t>e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22564" y="4953000"/>
            <a:ext cx="7467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E8637"/>
              </a:buClr>
            </a:pPr>
            <a:r>
              <a:rPr lang="en-US" dirty="0" err="1" smtClean="0">
                <a:solidFill>
                  <a:prstClr val="black"/>
                </a:solidFill>
              </a:rPr>
              <a:t>Số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hạt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không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mang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điện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r>
              <a:rPr lang="en-US" dirty="0" smtClean="0">
                <a:solidFill>
                  <a:prstClr val="black"/>
                </a:solidFill>
                <a:latin typeface="Times New Roman"/>
                <a:cs typeface="Times New Roman"/>
              </a:rPr>
              <a:t>= n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5681990"/>
            <a:ext cx="57969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Trong một nguyên tử:  p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n 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67400" y="304800"/>
            <a:ext cx="2794000" cy="57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sô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́ p = </a:t>
            </a:r>
            <a:r>
              <a:rPr lang="en-US" alt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sô</a:t>
            </a:r>
            <a:r>
              <a:rPr lang="en-US" alt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́ e</a:t>
            </a:r>
            <a:r>
              <a:rPr lang="en-US" altLang="en-US" sz="3000" b="1" i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</a:t>
            </a:r>
            <a:endParaRPr lang="en-US" alt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342900" indent="-342900">
              <a:spcBef>
                <a:spcPct val="20000"/>
              </a:spcBef>
            </a:pPr>
            <a:endParaRPr lang="en-US" altLang="en-US" sz="3200" dirty="0">
              <a:solidFill>
                <a:prstClr val="black"/>
              </a:solidFill>
              <a:latin typeface="Arial" charset="0"/>
            </a:endParaRPr>
          </a:p>
          <a:p>
            <a:pPr marL="342900" indent="-342900">
              <a:spcBef>
                <a:spcPct val="20000"/>
              </a:spcBef>
            </a:pPr>
            <a:endParaRPr lang="en-US" altLang="en-US" sz="3200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8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534400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333333"/>
                </a:solidFill>
              </a:rPr>
              <a:t>Nguyên tử A có tổng số hạt là 52, trong đó số hạt mang điện nhiều hơn số hạt không mang điện là 16. Tính số hạt từng loại</a:t>
            </a:r>
            <a:r>
              <a:rPr lang="vi-VN" sz="2800" dirty="0" smtClean="0">
                <a:solidFill>
                  <a:srgbClr val="333333"/>
                </a:solidFill>
              </a:rPr>
              <a:t>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07818" y="1981200"/>
            <a:ext cx="885998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333333"/>
                </a:solidFill>
              </a:rPr>
              <a:t>Ta </a:t>
            </a:r>
            <a:r>
              <a:rPr lang="vi-VN" sz="2800" dirty="0" smtClean="0">
                <a:solidFill>
                  <a:srgbClr val="333333"/>
                </a:solidFill>
              </a:rPr>
              <a:t>có </a:t>
            </a:r>
            <a:r>
              <a:rPr lang="vi-VN" sz="2800" dirty="0">
                <a:solidFill>
                  <a:srgbClr val="333333"/>
                </a:solidFill>
              </a:rPr>
              <a:t>tổng số hạt là </a:t>
            </a:r>
            <a:r>
              <a:rPr lang="vi-VN" sz="2800" dirty="0" smtClean="0">
                <a:solidFill>
                  <a:srgbClr val="333333"/>
                </a:solidFill>
              </a:rPr>
              <a:t>52</a:t>
            </a:r>
            <a:r>
              <a:rPr lang="en-US" sz="2800" dirty="0" smtClean="0">
                <a:solidFill>
                  <a:srgbClr val="333333"/>
                </a:solidFill>
              </a:rPr>
              <a:t>: p + n + e = 52 </a:t>
            </a:r>
            <a:r>
              <a:rPr lang="en-US" sz="2800" dirty="0" smtClean="0">
                <a:solidFill>
                  <a:srgbClr val="333333"/>
                </a:solidFill>
                <a:sym typeface="Wingdings" pitchFamily="2" charset="2"/>
              </a:rPr>
              <a:t> 2p + n =52 (1)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84018" y="2819400"/>
            <a:ext cx="885998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                              </a:t>
            </a:r>
            <a:r>
              <a:rPr lang="en-US" sz="2800" dirty="0" err="1" smtClean="0"/>
              <a:t>Mà</a:t>
            </a:r>
            <a:r>
              <a:rPr lang="en-US" sz="2800" dirty="0" smtClean="0"/>
              <a:t>: p + e –n =16 </a:t>
            </a:r>
            <a:r>
              <a:rPr lang="en-US" sz="2800" dirty="0" smtClean="0">
                <a:sym typeface="Wingdings" pitchFamily="2" charset="2"/>
              </a:rPr>
              <a:t> 2p –n  = 16 (2)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07818" y="3886200"/>
            <a:ext cx="885998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                            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p = 17, n =18, e = 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159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534400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333333"/>
                </a:solidFill>
              </a:rPr>
              <a:t>Nguyên tử M có số nơtron nhiều hơn số proton là 1 và số hạt mang điện nhiều hơn số hạt không mang điện là 10. Xác định cấu tạo nguyên tử.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28600" y="2014210"/>
            <a:ext cx="85344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/>
              <a:t>                                                Ta </a:t>
            </a:r>
            <a:r>
              <a:rPr lang="en-US" sz="2800" dirty="0" err="1" smtClean="0"/>
              <a:t>có</a:t>
            </a:r>
            <a:r>
              <a:rPr lang="en-US" sz="2800" dirty="0" smtClean="0"/>
              <a:t>: n – p = 1 (1)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28600" y="2819400"/>
            <a:ext cx="85344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 smtClean="0"/>
              <a:t>Mà</a:t>
            </a:r>
            <a:r>
              <a:rPr lang="en-US" sz="2800" dirty="0" smtClean="0"/>
              <a:t>: p + e – n = 10  </a:t>
            </a:r>
            <a:r>
              <a:rPr lang="en-US" sz="2800" dirty="0" smtClean="0">
                <a:sym typeface="Wingdings" pitchFamily="2" charset="2"/>
              </a:rPr>
              <a:t> 2p –n =10  -n + 2p = 10 (2)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28600" y="3657600"/>
            <a:ext cx="8534400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 smtClean="0"/>
              <a:t>Từ</a:t>
            </a:r>
            <a:r>
              <a:rPr lang="en-US" sz="2800" dirty="0" smtClean="0"/>
              <a:t> ( 1) </a:t>
            </a:r>
            <a:r>
              <a:rPr lang="en-US" sz="2800" dirty="0" err="1" smtClean="0"/>
              <a:t>và</a:t>
            </a:r>
            <a:r>
              <a:rPr lang="en-US" sz="2800" dirty="0" smtClean="0"/>
              <a:t> ( 2) , ta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: p =11, n = 12, e = 11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860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8686800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vi-VN" sz="2800" dirty="0" smtClean="0"/>
              <a:t>Biết nguyên tử B có tổng số hạt là 21. Số hạt không mang điện chiếm 33,33%. Xác định cấu tạo của nguyên tử B.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" y="2895600"/>
            <a:ext cx="84582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333333"/>
                </a:solidFill>
              </a:rPr>
              <a:t>        </a:t>
            </a:r>
            <a:r>
              <a:rPr lang="vi-VN" sz="2800" dirty="0" smtClean="0">
                <a:solidFill>
                  <a:srgbClr val="333333"/>
                </a:solidFill>
              </a:rPr>
              <a:t>% n </a:t>
            </a:r>
            <a:r>
              <a:rPr lang="vi-VN" sz="2800" dirty="0">
                <a:solidFill>
                  <a:srgbClr val="333333"/>
                </a:solidFill>
              </a:rPr>
              <a:t>= 33,33%  </a:t>
            </a:r>
            <a:endParaRPr lang="en-US" sz="2800" dirty="0" smtClean="0">
              <a:solidFill>
                <a:srgbClr val="333333"/>
              </a:solidFill>
            </a:endParaRPr>
          </a:p>
          <a:p>
            <a:pPr>
              <a:lnSpc>
                <a:spcPct val="150000"/>
              </a:lnSpc>
            </a:pPr>
            <a:r>
              <a:rPr lang="vi-VN" sz="2800" b="0" i="0" dirty="0" smtClean="0">
                <a:solidFill>
                  <a:srgbClr val="333333"/>
                </a:solidFill>
                <a:effectLst/>
                <a:latin typeface="MathJax_Main"/>
              </a:rPr>
              <a:t>⇒</a:t>
            </a:r>
            <a:r>
              <a:rPr lang="vi-VN" sz="2800" b="0" i="0" dirty="0" smtClean="0">
                <a:solidFill>
                  <a:srgbClr val="141414"/>
                </a:solidFill>
                <a:effectLst/>
                <a:latin typeface="Arial"/>
              </a:rPr>
              <a:t>   </a:t>
            </a:r>
            <a:r>
              <a:rPr lang="en-US" sz="2800" b="0" i="0" dirty="0" smtClean="0">
                <a:solidFill>
                  <a:srgbClr val="141414"/>
                </a:solidFill>
                <a:effectLst/>
                <a:latin typeface="Arial"/>
              </a:rPr>
              <a:t> </a:t>
            </a:r>
            <a:r>
              <a:rPr lang="vi-VN" sz="2800" b="0" i="0" dirty="0" smtClean="0">
                <a:solidFill>
                  <a:srgbClr val="141414"/>
                </a:solidFill>
                <a:effectLst/>
                <a:latin typeface="Arial"/>
              </a:rPr>
              <a:t>n = </a:t>
            </a:r>
            <a:r>
              <a:rPr lang="vi-VN" sz="2800" b="0" i="0" dirty="0" smtClean="0">
                <a:solidFill>
                  <a:srgbClr val="333333"/>
                </a:solidFill>
                <a:effectLst/>
                <a:latin typeface="MathJax_Main"/>
              </a:rPr>
              <a:t>33,33</a:t>
            </a:r>
            <a:r>
              <a:rPr lang="en-US" sz="2800" b="0" i="0" dirty="0" smtClean="0">
                <a:solidFill>
                  <a:srgbClr val="333333"/>
                </a:solidFill>
                <a:effectLst/>
                <a:latin typeface="MathJax_Main"/>
              </a:rPr>
              <a:t>%</a:t>
            </a:r>
            <a:r>
              <a:rPr lang="vi-VN" sz="2800" b="0" i="0" dirty="0" smtClean="0">
                <a:solidFill>
                  <a:srgbClr val="333333"/>
                </a:solidFill>
                <a:effectLst/>
                <a:latin typeface="MathJax_Main"/>
              </a:rPr>
              <a:t>.21</a:t>
            </a:r>
            <a:r>
              <a:rPr lang="vi-VN" sz="2800" dirty="0">
                <a:solidFill>
                  <a:srgbClr val="333333"/>
                </a:solidFill>
              </a:rPr>
              <a:t> = 7         </a:t>
            </a:r>
            <a:br>
              <a:rPr lang="vi-VN" sz="2800" dirty="0">
                <a:solidFill>
                  <a:srgbClr val="333333"/>
                </a:solidFill>
              </a:rPr>
            </a:br>
            <a:r>
              <a:rPr lang="vi-VN" sz="2800" dirty="0">
                <a:solidFill>
                  <a:srgbClr val="333333"/>
                </a:solidFill>
              </a:rPr>
              <a:t>  </a:t>
            </a:r>
            <a:r>
              <a:rPr lang="vi-VN" sz="2800" dirty="0" smtClean="0">
                <a:solidFill>
                  <a:srgbClr val="333333"/>
                </a:solidFill>
              </a:rPr>
              <a:t>Thế </a:t>
            </a:r>
            <a:r>
              <a:rPr lang="en-US" sz="2800" dirty="0" smtClean="0">
                <a:solidFill>
                  <a:srgbClr val="333333"/>
                </a:solidFill>
              </a:rPr>
              <a:t>n =7</a:t>
            </a:r>
            <a:r>
              <a:rPr lang="vi-VN" sz="2800" dirty="0" smtClean="0">
                <a:solidFill>
                  <a:srgbClr val="333333"/>
                </a:solidFill>
              </a:rPr>
              <a:t> </a:t>
            </a:r>
            <a:r>
              <a:rPr lang="vi-VN" sz="2800" dirty="0">
                <a:solidFill>
                  <a:srgbClr val="333333"/>
                </a:solidFill>
              </a:rPr>
              <a:t>vào </a:t>
            </a:r>
            <a:r>
              <a:rPr lang="vi-VN" sz="2800" dirty="0" smtClean="0">
                <a:solidFill>
                  <a:srgbClr val="333333"/>
                </a:solidFill>
              </a:rPr>
              <a:t>(</a:t>
            </a:r>
            <a:r>
              <a:rPr lang="en-US" sz="2800" dirty="0" smtClean="0">
                <a:solidFill>
                  <a:srgbClr val="333333"/>
                </a:solidFill>
              </a:rPr>
              <a:t>1</a:t>
            </a:r>
            <a:r>
              <a:rPr lang="vi-VN" sz="2800" dirty="0" smtClean="0">
                <a:solidFill>
                  <a:srgbClr val="333333"/>
                </a:solidFill>
              </a:rPr>
              <a:t>)</a:t>
            </a:r>
            <a:r>
              <a:rPr lang="en-US" sz="2800" dirty="0" smtClean="0">
                <a:solidFill>
                  <a:srgbClr val="333333"/>
                </a:solidFill>
              </a:rPr>
              <a:t> ta </a:t>
            </a:r>
            <a:r>
              <a:rPr lang="en-US" sz="2800" dirty="0" err="1" smtClean="0">
                <a:solidFill>
                  <a:srgbClr val="333333"/>
                </a:solidFill>
              </a:rPr>
              <a:t>được</a:t>
            </a:r>
            <a:r>
              <a:rPr lang="vi-VN" sz="2800" dirty="0">
                <a:solidFill>
                  <a:srgbClr val="333333"/>
                </a:solidFill>
              </a:rPr>
              <a:t> </a:t>
            </a:r>
            <a:r>
              <a:rPr lang="en-US" sz="2800" dirty="0" smtClean="0">
                <a:solidFill>
                  <a:srgbClr val="333333"/>
                </a:solidFill>
                <a:latin typeface="MathJax_Main"/>
              </a:rPr>
              <a:t>: 2p + 7  =21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333333"/>
                </a:solidFill>
              </a:rPr>
              <a:t>                                           </a:t>
            </a:r>
            <a:r>
              <a:rPr lang="en-US" sz="2800" dirty="0" smtClean="0">
                <a:solidFill>
                  <a:srgbClr val="333333"/>
                </a:solidFill>
                <a:sym typeface="Wingdings" pitchFamily="2" charset="2"/>
              </a:rPr>
              <a:t> 2</a:t>
            </a:r>
            <a:r>
              <a:rPr lang="vi-VN" sz="2800" dirty="0" smtClean="0">
                <a:solidFill>
                  <a:srgbClr val="333333"/>
                </a:solidFill>
              </a:rPr>
              <a:t>p </a:t>
            </a:r>
            <a:r>
              <a:rPr lang="vi-VN" sz="2800" dirty="0">
                <a:solidFill>
                  <a:srgbClr val="333333"/>
                </a:solidFill>
              </a:rPr>
              <a:t>= </a:t>
            </a:r>
            <a:r>
              <a:rPr lang="en-US" sz="2800" dirty="0" smtClean="0">
                <a:solidFill>
                  <a:srgbClr val="333333"/>
                </a:solidFill>
              </a:rPr>
              <a:t>2</a:t>
            </a:r>
            <a:r>
              <a:rPr lang="vi-VN" sz="2800" dirty="0" smtClean="0">
                <a:solidFill>
                  <a:srgbClr val="333333"/>
                </a:solidFill>
              </a:rPr>
              <a:t>e </a:t>
            </a:r>
            <a:r>
              <a:rPr lang="vi-VN" sz="2800" dirty="0">
                <a:solidFill>
                  <a:srgbClr val="333333"/>
                </a:solidFill>
              </a:rPr>
              <a:t>= </a:t>
            </a:r>
            <a:r>
              <a:rPr lang="vi-VN" sz="2800" b="0" i="0" dirty="0" smtClean="0">
                <a:solidFill>
                  <a:srgbClr val="333333"/>
                </a:solidFill>
                <a:effectLst/>
                <a:latin typeface="MathJax_Main"/>
              </a:rPr>
              <a:t>21−7</a:t>
            </a:r>
            <a:r>
              <a:rPr lang="vi-VN" sz="2800" dirty="0">
                <a:solidFill>
                  <a:srgbClr val="333333"/>
                </a:solidFill>
              </a:rPr>
              <a:t> = </a:t>
            </a:r>
            <a:r>
              <a:rPr lang="en-US" sz="2800" dirty="0" smtClean="0">
                <a:solidFill>
                  <a:srgbClr val="333333"/>
                </a:solidFill>
              </a:rPr>
              <a:t>14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333333"/>
                </a:solidFill>
              </a:rPr>
              <a:t>	</a:t>
            </a:r>
            <a:r>
              <a:rPr lang="en-US" sz="2800" dirty="0" smtClean="0">
                <a:solidFill>
                  <a:srgbClr val="333333"/>
                </a:solidFill>
              </a:rPr>
              <a:t>			       </a:t>
            </a:r>
            <a:r>
              <a:rPr lang="en-US" sz="2800" dirty="0" smtClean="0">
                <a:solidFill>
                  <a:srgbClr val="333333"/>
                </a:solidFill>
                <a:sym typeface="Wingdings" pitchFamily="2" charset="2"/>
              </a:rPr>
              <a:t> p =e =7</a:t>
            </a:r>
            <a:endParaRPr lang="vi-VN" sz="2800" dirty="0">
              <a:solidFill>
                <a:srgbClr val="333333"/>
              </a:solidFill>
            </a:endParaRPr>
          </a:p>
          <a:p>
            <a:r>
              <a:rPr lang="vi-VN" sz="2800" dirty="0">
                <a:solidFill>
                  <a:srgbClr val="333333"/>
                </a:solidFill>
              </a:rPr>
              <a:t>Vậy nguyên tử B </a:t>
            </a:r>
            <a:r>
              <a:rPr lang="vi-VN" sz="2800" dirty="0" smtClean="0">
                <a:solidFill>
                  <a:srgbClr val="333333"/>
                </a:solidFill>
              </a:rPr>
              <a:t>có</a:t>
            </a:r>
            <a:r>
              <a:rPr lang="en-US" sz="2800" dirty="0" smtClean="0">
                <a:solidFill>
                  <a:srgbClr val="333333"/>
                </a:solidFill>
              </a:rPr>
              <a:t> 7p, 7n</a:t>
            </a:r>
            <a:r>
              <a:rPr lang="vi-VN" sz="2800" dirty="0">
                <a:solidFill>
                  <a:srgbClr val="333333"/>
                </a:solidFill>
              </a:rPr>
              <a:t> , </a:t>
            </a:r>
            <a:r>
              <a:rPr lang="vi-VN" sz="2800" dirty="0" smtClean="0">
                <a:solidFill>
                  <a:srgbClr val="333333"/>
                </a:solidFill>
              </a:rPr>
              <a:t>7e</a:t>
            </a:r>
            <a:r>
              <a:rPr lang="vi-VN" sz="2800" dirty="0">
                <a:solidFill>
                  <a:srgbClr val="333333"/>
                </a:solidFill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387350" y="1847631"/>
            <a:ext cx="860425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333333"/>
                </a:solidFill>
              </a:rPr>
              <a:t>Ta </a:t>
            </a:r>
            <a:r>
              <a:rPr lang="en-US" sz="2800" dirty="0" err="1" smtClean="0">
                <a:solidFill>
                  <a:srgbClr val="333333"/>
                </a:solidFill>
              </a:rPr>
              <a:t>có</a:t>
            </a:r>
            <a:r>
              <a:rPr lang="en-US" sz="2800" dirty="0" smtClean="0">
                <a:solidFill>
                  <a:srgbClr val="333333"/>
                </a:solidFill>
              </a:rPr>
              <a:t>: </a:t>
            </a:r>
            <a:r>
              <a:rPr lang="vi-VN" sz="2800" dirty="0" smtClean="0">
                <a:solidFill>
                  <a:srgbClr val="333333"/>
                </a:solidFill>
              </a:rPr>
              <a:t> </a:t>
            </a:r>
            <a:r>
              <a:rPr lang="vi-VN" sz="2800" dirty="0">
                <a:solidFill>
                  <a:srgbClr val="333333"/>
                </a:solidFill>
              </a:rPr>
              <a:t>p + n + e </a:t>
            </a:r>
            <a:r>
              <a:rPr lang="en-US" sz="2800" dirty="0" smtClean="0">
                <a:solidFill>
                  <a:srgbClr val="333333"/>
                </a:solidFill>
              </a:rPr>
              <a:t> = 21   (</a:t>
            </a:r>
            <a:r>
              <a:rPr lang="vi-VN" sz="2800" dirty="0" smtClean="0">
                <a:solidFill>
                  <a:srgbClr val="333333"/>
                </a:solidFill>
              </a:rPr>
              <a:t>mà </a:t>
            </a:r>
            <a:r>
              <a:rPr lang="vi-VN" sz="2800" dirty="0">
                <a:solidFill>
                  <a:srgbClr val="333333"/>
                </a:solidFill>
              </a:rPr>
              <a:t>p = </a:t>
            </a:r>
            <a:r>
              <a:rPr lang="vi-VN" sz="2800" dirty="0" smtClean="0">
                <a:solidFill>
                  <a:srgbClr val="333333"/>
                </a:solidFill>
              </a:rPr>
              <a:t>e</a:t>
            </a:r>
            <a:r>
              <a:rPr lang="en-US" sz="2800" dirty="0" smtClean="0">
                <a:solidFill>
                  <a:srgbClr val="333333"/>
                </a:solidFill>
              </a:rPr>
              <a:t>)</a:t>
            </a:r>
            <a:r>
              <a:rPr lang="vi-VN" sz="2800" dirty="0">
                <a:solidFill>
                  <a:srgbClr val="333333"/>
                </a:solidFill>
              </a:rPr>
              <a:t> </a:t>
            </a:r>
            <a:endParaRPr lang="en-US" sz="2800" dirty="0" smtClean="0">
              <a:solidFill>
                <a:srgbClr val="333333"/>
              </a:solidFill>
            </a:endParaRPr>
          </a:p>
          <a:p>
            <a:r>
              <a:rPr lang="en-US" sz="2800" dirty="0" smtClean="0">
                <a:solidFill>
                  <a:srgbClr val="333333"/>
                </a:solidFill>
                <a:latin typeface="MathJax_Main"/>
              </a:rPr>
              <a:t>            </a:t>
            </a:r>
            <a:r>
              <a:rPr lang="vi-VN" sz="2800" dirty="0" smtClean="0">
                <a:solidFill>
                  <a:srgbClr val="333333"/>
                </a:solidFill>
                <a:latin typeface="MathJax_Main"/>
              </a:rPr>
              <a:t>⇒</a:t>
            </a:r>
            <a:r>
              <a:rPr lang="vi-VN" sz="2800" dirty="0">
                <a:solidFill>
                  <a:srgbClr val="333333"/>
                </a:solidFill>
              </a:rPr>
              <a:t> 2p + n = 21 </a:t>
            </a:r>
            <a:r>
              <a:rPr lang="vi-VN" sz="2800" dirty="0" smtClean="0">
                <a:solidFill>
                  <a:srgbClr val="333333"/>
                </a:solidFill>
              </a:rPr>
              <a:t>(</a:t>
            </a:r>
            <a:r>
              <a:rPr lang="en-US" sz="2800" dirty="0" smtClean="0">
                <a:solidFill>
                  <a:srgbClr val="333333"/>
                </a:solidFill>
              </a:rPr>
              <a:t>1</a:t>
            </a:r>
            <a:r>
              <a:rPr lang="vi-VN" sz="2800" dirty="0" smtClean="0">
                <a:solidFill>
                  <a:srgbClr val="333333"/>
                </a:solidFill>
              </a:rPr>
              <a:t>)</a:t>
            </a:r>
            <a:r>
              <a:rPr lang="vi-VN" sz="2800" dirty="0">
                <a:solidFill>
                  <a:srgbClr val="333333"/>
                </a:solidFill>
              </a:rPr>
              <a:t/>
            </a:r>
            <a:br>
              <a:rPr lang="vi-VN" sz="2800" dirty="0">
                <a:solidFill>
                  <a:srgbClr val="333333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289192"/>
              </p:ext>
            </p:extLst>
          </p:nvPr>
        </p:nvGraphicFramePr>
        <p:xfrm>
          <a:off x="304800" y="3810000"/>
          <a:ext cx="6400800" cy="19799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55270"/>
                <a:gridCol w="4345530"/>
              </a:tblGrid>
              <a:tr h="65997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17	18	19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97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24	22	20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97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NTK = n + p</a:t>
                      </a:r>
                      <a:endParaRPr lang="en-US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41	40	39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2400" y="1447800"/>
            <a:ext cx="86106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Theo đề 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bài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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p + e + n =58 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2p + n = 58 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                                       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n = 58 – 2p   ( 1 )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Mặt khác ta lại có:  p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n 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( 2 )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Từ (1)và (2)	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58–2p 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Arial" pitchFamily="34" charset="0"/>
              <a:sym typeface="Symbol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giải ra được 16,5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19,3 ( p : nguyên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437188" y="5866765"/>
            <a:ext cx="349250" cy="685800"/>
          </a:xfrm>
          <a:prstGeom prst="rect">
            <a:avLst/>
          </a:prstGeom>
          <a:noFill/>
          <a:ln w="9525" cap="rnd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3573" y="5732611"/>
            <a:ext cx="68788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Chọn 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NTK =39 </a:t>
            </a:r>
            <a:endParaRPr lang="nl-NL" sz="28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=&gt; 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nguyên tử Z thuộc nguyên tố Kali ( K )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" y="228600"/>
            <a:ext cx="8458200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nl-NL" sz="2800" dirty="0">
                <a:solidFill>
                  <a:prstClr val="black"/>
                </a:solidFill>
                <a:latin typeface="Times New Roman"/>
                <a:ea typeface="Times New Roman"/>
              </a:rPr>
              <a:t>Nguyên tử Z có tổng số hạt bằng 58 và có nguyên tử khối &lt; 40 . Hỏi  Z thuộc nguyên tố hoá học nào? 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42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193964"/>
            <a:ext cx="3223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58–2p 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1371600"/>
            <a:ext cx="2226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58–2p  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0" y="1012797"/>
            <a:ext cx="24481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58–2p 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07818" y="2057400"/>
            <a:ext cx="3429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+2p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  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0109" y="2895600"/>
            <a:ext cx="3429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3</a:t>
            </a:r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p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  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80109" y="3581400"/>
            <a:ext cx="3429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p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19,3 </a:t>
            </a:r>
            <a:r>
              <a:rPr lang="nl-NL" sz="28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0" y="1662334"/>
            <a:ext cx="26196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 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1,5p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+ 2p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0" y="2304944"/>
            <a:ext cx="1909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58   </a:t>
            </a:r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nl-NL" sz="2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3,5p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340927" y="3058180"/>
            <a:ext cx="18582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16,57   </a:t>
            </a:r>
            <a:r>
              <a:rPr lang="nl-NL" sz="2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28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nl-NL" sz="28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69347" y="4097693"/>
            <a:ext cx="50741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16,57   </a:t>
            </a:r>
            <a:r>
              <a:rPr lang="nl-NL" sz="32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</a:t>
            </a:r>
            <a:r>
              <a:rPr lang="nl-NL" sz="32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nl-NL" sz="3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 </a:t>
            </a:r>
            <a:r>
              <a:rPr lang="nl-NL" sz="3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</a:t>
            </a:r>
            <a:r>
              <a:rPr lang="nl-NL" sz="3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nl-NL" sz="32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19,3 </a:t>
            </a:r>
            <a:r>
              <a:rPr lang="nl-NL" sz="32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en-US" sz="3200" dirty="0" smtClean="0">
              <a:solidFill>
                <a:srgbClr val="FF0000"/>
              </a:solidFill>
            </a:endParaRPr>
          </a:p>
          <a:p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4816" y="5185513"/>
            <a:ext cx="5074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 =17,  p =18, p = 19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33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609600"/>
            <a:ext cx="8229600" cy="1399032"/>
          </a:xfrm>
        </p:spPr>
        <p:txBody>
          <a:bodyPr/>
          <a:lstStyle/>
          <a:p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200400"/>
            <a:ext cx="8229600" cy="4572000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Độ</a:t>
            </a:r>
            <a:r>
              <a:rPr lang="en-US" sz="4800" dirty="0" smtClean="0"/>
              <a:t> tan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15637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156</TotalTime>
  <Words>999</Words>
  <Application>Microsoft Office PowerPoint</Application>
  <PresentationFormat>On-screen Show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Hardcover</vt:lpstr>
      <vt:lpstr>Oriel</vt:lpstr>
      <vt:lpstr>1_Oriel</vt:lpstr>
      <vt:lpstr>Verve</vt:lpstr>
      <vt:lpstr>2_Oriel</vt:lpstr>
      <vt:lpstr>Equation</vt:lpstr>
      <vt:lpstr>Microsoft Equation 3.0</vt:lpstr>
      <vt:lpstr>CHỦ ĐỀ</vt:lpstr>
      <vt:lpstr>CẤU TẠO NGUYÊN TỬ</vt:lpstr>
      <vt:lpstr>CẤU TẠO NGUYÊN TỬ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Chuyên đề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</dc:title>
  <dc:creator>DAO</dc:creator>
  <cp:lastModifiedBy>DAO</cp:lastModifiedBy>
  <cp:revision>17</cp:revision>
  <dcterms:created xsi:type="dcterms:W3CDTF">2021-06-18T01:29:46Z</dcterms:created>
  <dcterms:modified xsi:type="dcterms:W3CDTF">2021-06-18T04:06:25Z</dcterms:modified>
</cp:coreProperties>
</file>